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702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D0FF6F-1D2A-465F-9EC9-C3A94B3C82B7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A2477A-B200-43CD-8749-98B1C40E80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4D96CE-DC3C-4128-8CE2-10FDFA82248B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1034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72C69C-F3AA-42E8-BF5D-40BB93C6DA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C5CCD-78AE-48A1-A97B-95C207922989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EC749-EAB6-4590-9328-99248FC5CB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FC2ED5-D518-40CC-A0C7-85D4664BA436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F6318-6BC1-4735-A305-9A23B5FA0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D5C30-9704-47F4-A2F4-ACE5D09D891C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3553F-76AF-41CA-8384-C6C69D865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526E96-91EC-4355-A70A-6458C6D2CD35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62283-8B80-45FD-BD1C-012E0D0EE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1859BA-C66D-48E1-8FEF-B692A76D7509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3E835-9659-49DC-8F58-F1100121A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BC239B-40FA-4A11-81E9-2F87B6442857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3434F-4B92-4462-83E8-03544F0F0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40C226-9E61-44C9-98E7-C424BDE1D96C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7C0BC-8847-41B7-B3CD-40F43872F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A43BD8-F27D-4869-9064-0332F898C731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1FF64-15BA-495A-B05E-57F0647C4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633D5F-7B9F-44B3-822E-B174172F5305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8982A-7029-4170-BF0B-F4CA78A74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03939-1353-42FE-A357-1A66F2DE6F97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4AAA0-88D7-4CBC-9FC2-24ACAD25B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1C4F1-B835-4D0C-95CF-C35A0A4EA4EB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AC26C-5E66-48F7-A53B-0DAED3F9F8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95EC549E-FFA6-4E80-884F-EC676F3D7A42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DE6C25-ED2A-454D-BE5B-9E86CF9AEB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6.xml"/><Relationship Id="rId18" Type="http://schemas.openxmlformats.org/officeDocument/2006/relationships/slide" Target="slide36.xml"/><Relationship Id="rId26" Type="http://schemas.openxmlformats.org/officeDocument/2006/relationships/slide" Target="slide2.xml"/><Relationship Id="rId3" Type="http://schemas.openxmlformats.org/officeDocument/2006/relationships/slide" Target="slide6.xml"/><Relationship Id="rId21" Type="http://schemas.openxmlformats.org/officeDocument/2006/relationships/slide" Target="slide42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5" Type="http://schemas.openxmlformats.org/officeDocument/2006/relationships/slide" Target="slide50.xml"/><Relationship Id="rId2" Type="http://schemas.openxmlformats.org/officeDocument/2006/relationships/slide" Target="slide4.xml"/><Relationship Id="rId16" Type="http://schemas.openxmlformats.org/officeDocument/2006/relationships/slide" Target="slide32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24" Type="http://schemas.openxmlformats.org/officeDocument/2006/relationships/slide" Target="slide48.xml"/><Relationship Id="rId5" Type="http://schemas.openxmlformats.org/officeDocument/2006/relationships/slide" Target="slide10.xml"/><Relationship Id="rId15" Type="http://schemas.openxmlformats.org/officeDocument/2006/relationships/slide" Target="slide30.xml"/><Relationship Id="rId23" Type="http://schemas.openxmlformats.org/officeDocument/2006/relationships/slide" Target="slide46.xml"/><Relationship Id="rId10" Type="http://schemas.openxmlformats.org/officeDocument/2006/relationships/slide" Target="slide20.xml"/><Relationship Id="rId19" Type="http://schemas.openxmlformats.org/officeDocument/2006/relationships/slide" Target="slide38.xml"/><Relationship Id="rId4" Type="http://schemas.openxmlformats.org/officeDocument/2006/relationships/slide" Target="slide8.xml"/><Relationship Id="rId9" Type="http://schemas.openxmlformats.org/officeDocument/2006/relationships/slide" Target="slide18.xml"/><Relationship Id="rId14" Type="http://schemas.openxmlformats.org/officeDocument/2006/relationships/slide" Target="slide28.xml"/><Relationship Id="rId22" Type="http://schemas.openxmlformats.org/officeDocument/2006/relationships/slide" Target="slide4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" action="ppaction://hlinksldjump"/>
              </a:rPr>
              <a:t>2 pt</a:t>
            </a:r>
            <a:endParaRPr lang="en-US"/>
          </a:p>
        </p:txBody>
      </p:sp>
      <p:sp>
        <p:nvSpPr>
          <p:cNvPr id="2138" name="AutoShape 9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3 pt</a:t>
            </a:r>
            <a:endParaRPr lang="en-US">
              <a:hlinkClick r:id="rId3" action="ppaction://hlinksldjump"/>
            </a:endParaRPr>
          </a:p>
        </p:txBody>
      </p:sp>
      <p:sp>
        <p:nvSpPr>
          <p:cNvPr id="2139" name="AutoShape 9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4 pt</a:t>
            </a:r>
            <a:endParaRPr lang="en-US">
              <a:hlinkClick r:id="rId4" action="ppaction://hlinksldjump"/>
            </a:endParaRPr>
          </a:p>
        </p:txBody>
      </p:sp>
      <p:sp>
        <p:nvSpPr>
          <p:cNvPr id="2140" name="AutoShape 9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5pt</a:t>
            </a:r>
            <a:endParaRPr lang="en-US"/>
          </a:p>
        </p:txBody>
      </p:sp>
      <p:sp>
        <p:nvSpPr>
          <p:cNvPr id="2149" name="AutoShape 10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1 pt</a:t>
            </a:r>
            <a:endParaRPr lang="en-US"/>
          </a:p>
        </p:txBody>
      </p:sp>
      <p:sp>
        <p:nvSpPr>
          <p:cNvPr id="2150" name="AutoShape 10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2 pt</a:t>
            </a:r>
            <a:endParaRPr lang="en-US">
              <a:hlinkClick r:id="rId7" action="ppaction://hlinksldjump"/>
            </a:endParaRPr>
          </a:p>
        </p:txBody>
      </p:sp>
      <p:sp>
        <p:nvSpPr>
          <p:cNvPr id="2151" name="AutoShape 10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3 pt</a:t>
            </a:r>
            <a:endParaRPr lang="en-US"/>
          </a:p>
        </p:txBody>
      </p:sp>
      <p:sp>
        <p:nvSpPr>
          <p:cNvPr id="2152" name="AutoShape 10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4 pt</a:t>
            </a:r>
            <a:endParaRPr lang="en-US"/>
          </a:p>
        </p:txBody>
      </p:sp>
      <p:sp>
        <p:nvSpPr>
          <p:cNvPr id="2153" name="AutoShape 10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5 pt</a:t>
            </a:r>
            <a:endParaRPr lang="en-US"/>
          </a:p>
        </p:txBody>
      </p:sp>
      <p:sp>
        <p:nvSpPr>
          <p:cNvPr id="2154" name="AutoShape 10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1 pt</a:t>
            </a:r>
            <a:endParaRPr lang="en-US"/>
          </a:p>
        </p:txBody>
      </p:sp>
      <p:sp>
        <p:nvSpPr>
          <p:cNvPr id="2155" name="AutoShape 10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2pt</a:t>
            </a:r>
            <a:endParaRPr lang="en-US"/>
          </a:p>
        </p:txBody>
      </p:sp>
      <p:sp>
        <p:nvSpPr>
          <p:cNvPr id="2156" name="AutoShape 10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3 pt</a:t>
            </a:r>
            <a:endParaRPr lang="en-US"/>
          </a:p>
        </p:txBody>
      </p:sp>
      <p:sp>
        <p:nvSpPr>
          <p:cNvPr id="2157" name="AutoShape 10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4pt</a:t>
            </a:r>
            <a:endParaRPr lang="en-US"/>
          </a:p>
        </p:txBody>
      </p:sp>
      <p:sp>
        <p:nvSpPr>
          <p:cNvPr id="2158" name="AutoShape 11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5 pt</a:t>
            </a:r>
            <a:endParaRPr lang="en-US"/>
          </a:p>
        </p:txBody>
      </p:sp>
      <p:sp>
        <p:nvSpPr>
          <p:cNvPr id="2159" name="AutoShape 11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1pt</a:t>
            </a:r>
            <a:endParaRPr lang="en-US"/>
          </a:p>
        </p:txBody>
      </p:sp>
      <p:sp>
        <p:nvSpPr>
          <p:cNvPr id="2160" name="AutoShape 11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2pt</a:t>
            </a:r>
            <a:endParaRPr lang="en-US"/>
          </a:p>
        </p:txBody>
      </p:sp>
      <p:sp>
        <p:nvSpPr>
          <p:cNvPr id="2161" name="AutoShape 11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3 pt</a:t>
            </a:r>
            <a:endParaRPr lang="en-US"/>
          </a:p>
        </p:txBody>
      </p:sp>
      <p:sp>
        <p:nvSpPr>
          <p:cNvPr id="2162" name="AutoShape 114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4 pt</a:t>
            </a:r>
            <a:endParaRPr lang="en-US"/>
          </a:p>
        </p:txBody>
      </p:sp>
      <p:sp>
        <p:nvSpPr>
          <p:cNvPr id="2163" name="AutoShape 115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5 pt</a:t>
            </a:r>
            <a:endParaRPr lang="en-US"/>
          </a:p>
        </p:txBody>
      </p:sp>
      <p:sp>
        <p:nvSpPr>
          <p:cNvPr id="2164" name="AutoShape 116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1 pt</a:t>
            </a:r>
            <a:endParaRPr lang="en-US"/>
          </a:p>
        </p:txBody>
      </p:sp>
      <p:sp>
        <p:nvSpPr>
          <p:cNvPr id="2165" name="AutoShape 117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2 pt</a:t>
            </a:r>
            <a:endParaRPr lang="en-US"/>
          </a:p>
        </p:txBody>
      </p:sp>
      <p:sp>
        <p:nvSpPr>
          <p:cNvPr id="2166" name="AutoShape 11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3 pt</a:t>
            </a:r>
            <a:endParaRPr lang="en-US"/>
          </a:p>
        </p:txBody>
      </p:sp>
      <p:sp>
        <p:nvSpPr>
          <p:cNvPr id="2167" name="AutoShape 119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4pt</a:t>
            </a:r>
            <a:endParaRPr lang="en-US"/>
          </a:p>
        </p:txBody>
      </p:sp>
      <p:sp>
        <p:nvSpPr>
          <p:cNvPr id="2168" name="AutoShape 120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5 pt</a:t>
            </a:r>
            <a:endParaRPr lang="en-US"/>
          </a:p>
        </p:txBody>
      </p:sp>
      <p:sp>
        <p:nvSpPr>
          <p:cNvPr id="2088" name="AutoShape 4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1pt</a:t>
            </a:r>
            <a:endParaRPr lang="en-US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err="1" smtClean="0">
                <a:solidFill>
                  <a:schemeClr val="bg1"/>
                </a:solidFill>
                <a:latin typeface="Garamond" pitchFamily="18" charset="0"/>
              </a:rPr>
              <a:t>Vocab</a:t>
            </a:r>
            <a:r>
              <a:rPr lang="en-US" b="1" dirty="0" smtClean="0">
                <a:solidFill>
                  <a:schemeClr val="bg1"/>
                </a:solidFill>
                <a:latin typeface="Garamond" pitchFamily="18" charset="0"/>
              </a:rPr>
              <a:t> I</a:t>
            </a:r>
            <a:endParaRPr lang="en-US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Faire,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Avoir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Vocab</a:t>
            </a:r>
            <a:r>
              <a:rPr lang="en-US" sz="2000" b="1" dirty="0" smtClean="0">
                <a:solidFill>
                  <a:schemeClr val="bg1"/>
                </a:solidFill>
              </a:rPr>
              <a:t> II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err="1" smtClean="0">
                <a:solidFill>
                  <a:schemeClr val="bg1"/>
                </a:solidFill>
              </a:rPr>
              <a:t>Partitif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err="1" smtClean="0">
                <a:solidFill>
                  <a:schemeClr val="bg1"/>
                </a:solidFill>
              </a:rPr>
              <a:t>Vouloir</a:t>
            </a:r>
            <a:r>
              <a:rPr lang="en-US" b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Pouvoir</a:t>
            </a:r>
            <a:r>
              <a:rPr lang="en-US" b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Prendre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2890748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Une</a:t>
            </a:r>
            <a:r>
              <a:rPr lang="en-US" sz="3600" b="1" dirty="0" smtClean="0">
                <a:solidFill>
                  <a:schemeClr val="bg1"/>
                </a:solidFill>
              </a:rPr>
              <a:t> chemise à ____________ </a:t>
            </a:r>
            <a:r>
              <a:rPr lang="en-US" sz="3600" b="1" dirty="0" err="1" smtClean="0">
                <a:solidFill>
                  <a:schemeClr val="bg1"/>
                </a:solidFill>
              </a:rPr>
              <a:t>longues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manches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144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2890749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Qu’est-ce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que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tu</a:t>
            </a:r>
            <a:r>
              <a:rPr lang="en-US" sz="3600" b="1" dirty="0" smtClean="0">
                <a:solidFill>
                  <a:schemeClr val="bg1"/>
                </a:solidFill>
              </a:rPr>
              <a:t> ______ </a:t>
            </a:r>
            <a:r>
              <a:rPr lang="en-US" sz="3600" b="1" dirty="0" err="1" smtClean="0">
                <a:solidFill>
                  <a:schemeClr val="bg1"/>
                </a:solidFill>
              </a:rPr>
              <a:t>ce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soir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616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fais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349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2889161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J’______ beaucoup </a:t>
            </a:r>
            <a:r>
              <a:rPr lang="en-US" sz="3600" b="1" dirty="0" err="1" smtClean="0">
                <a:solidFill>
                  <a:schemeClr val="bg1"/>
                </a:solidFill>
              </a:rPr>
              <a:t>d’amis</a:t>
            </a:r>
            <a:r>
              <a:rPr lang="en-US" sz="3600" b="1" dirty="0" smtClean="0">
                <a:solidFill>
                  <a:schemeClr val="bg1"/>
                </a:solidFill>
              </a:rPr>
              <a:t> chez </a:t>
            </a:r>
            <a:r>
              <a:rPr lang="en-US" sz="3600" b="1" dirty="0" err="1" smtClean="0">
                <a:solidFill>
                  <a:schemeClr val="bg1"/>
                </a:solidFill>
              </a:rPr>
              <a:t>moi</a:t>
            </a:r>
            <a:r>
              <a:rPr lang="en-US" sz="3600" b="1" dirty="0" smtClean="0">
                <a:solidFill>
                  <a:schemeClr val="bg1"/>
                </a:solidFill>
              </a:rPr>
              <a:t> pour la fête.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invite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553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On _______ à </a:t>
            </a:r>
            <a:r>
              <a:rPr lang="en-US" sz="3600" b="1" dirty="0" err="1" smtClean="0">
                <a:solidFill>
                  <a:schemeClr val="bg1"/>
                </a:solidFill>
              </a:rPr>
              <a:t>quelle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heure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6774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arrive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758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2890749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Mes</a:t>
            </a:r>
            <a:r>
              <a:rPr lang="en-US" sz="3600" b="1" dirty="0" smtClean="0">
                <a:solidFill>
                  <a:schemeClr val="bg1"/>
                </a:solidFill>
              </a:rPr>
              <a:t> parents ______ des pizza et je _____ </a:t>
            </a:r>
            <a:r>
              <a:rPr lang="en-US" sz="3600" b="1" dirty="0" err="1" smtClean="0">
                <a:solidFill>
                  <a:schemeClr val="bg1"/>
                </a:solidFill>
              </a:rPr>
              <a:t>une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salade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ce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soir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6774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font, </a:t>
            </a:r>
            <a:r>
              <a:rPr lang="en-US" sz="3600" b="1" dirty="0" err="1" smtClean="0">
                <a:solidFill>
                  <a:schemeClr val="bg1"/>
                </a:solidFill>
              </a:rPr>
              <a:t>fais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963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02466" y="3107422"/>
            <a:ext cx="69390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L’enfant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est</a:t>
            </a:r>
            <a:r>
              <a:rPr lang="en-US" sz="3600" b="1" dirty="0" smtClean="0">
                <a:solidFill>
                  <a:schemeClr val="bg1"/>
                </a:solidFill>
              </a:rPr>
              <a:t> _______. Il a six </a:t>
            </a:r>
            <a:r>
              <a:rPr lang="en-US" sz="3600" b="1" dirty="0" err="1" smtClean="0">
                <a:solidFill>
                  <a:schemeClr val="bg1"/>
                </a:solidFill>
              </a:rPr>
              <a:t>mois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20040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Tu</a:t>
            </a:r>
            <a:r>
              <a:rPr lang="en-US" sz="3600" b="1" dirty="0" smtClean="0">
                <a:solidFill>
                  <a:schemeClr val="bg1"/>
                </a:solidFill>
              </a:rPr>
              <a:t> _____ des parents </a:t>
            </a:r>
            <a:r>
              <a:rPr lang="en-US" sz="3600" b="1" dirty="0" err="1" smtClean="0">
                <a:solidFill>
                  <a:schemeClr val="bg1"/>
                </a:solidFill>
              </a:rPr>
              <a:t>sympa</a:t>
            </a:r>
            <a:r>
              <a:rPr lang="en-US" sz="3600" b="1" dirty="0" smtClean="0">
                <a:solidFill>
                  <a:schemeClr val="bg1"/>
                </a:solidFill>
              </a:rPr>
              <a:t>!!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0922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168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2890749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Un fruit de </a:t>
            </a:r>
            <a:r>
              <a:rPr lang="en-US" sz="3600" b="1" dirty="0" err="1" smtClean="0">
                <a:solidFill>
                  <a:schemeClr val="bg1"/>
                </a:solidFill>
              </a:rPr>
              <a:t>mer</a:t>
            </a:r>
            <a:r>
              <a:rPr lang="en-US" sz="3600" b="1" dirty="0" smtClean="0">
                <a:solidFill>
                  <a:schemeClr val="bg1"/>
                </a:solidFill>
              </a:rPr>
              <a:t>, pas un </a:t>
            </a:r>
            <a:r>
              <a:rPr lang="en-US" sz="3600" b="1" dirty="0" err="1" smtClean="0">
                <a:solidFill>
                  <a:schemeClr val="bg1"/>
                </a:solidFill>
              </a:rPr>
              <a:t>poisson</a:t>
            </a:r>
            <a:r>
              <a:rPr lang="en-US" sz="3600" b="1" dirty="0" smtClean="0">
                <a:solidFill>
                  <a:schemeClr val="bg1"/>
                </a:solidFill>
              </a:rPr>
              <a:t> et pas un </a:t>
            </a:r>
            <a:r>
              <a:rPr lang="en-US" sz="3600" b="1" dirty="0" err="1" smtClean="0">
                <a:solidFill>
                  <a:schemeClr val="bg1"/>
                </a:solidFill>
              </a:rPr>
              <a:t>crabe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6774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une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crevette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373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2892336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je n’utilise pas l’huile. Je préfère le _______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beurre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577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2892336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Il y a 12 ________ </a:t>
            </a:r>
            <a:r>
              <a:rPr lang="en-US" sz="3600" b="1" dirty="0" err="1" smtClean="0">
                <a:solidFill>
                  <a:schemeClr val="bg1"/>
                </a:solidFill>
              </a:rPr>
              <a:t>dans</a:t>
            </a:r>
            <a:r>
              <a:rPr lang="en-US" sz="3600" b="1" dirty="0" smtClean="0">
                <a:solidFill>
                  <a:schemeClr val="bg1"/>
                </a:solidFill>
              </a:rPr>
              <a:t> la </a:t>
            </a:r>
            <a:r>
              <a:rPr lang="en-US" sz="3600" b="1" dirty="0" err="1" smtClean="0">
                <a:solidFill>
                  <a:schemeClr val="bg1"/>
                </a:solidFill>
              </a:rPr>
              <a:t>grande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maison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pièces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7782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2890749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Nous </a:t>
            </a:r>
            <a:r>
              <a:rPr lang="en-US" sz="3600" b="1" dirty="0" err="1" smtClean="0">
                <a:solidFill>
                  <a:schemeClr val="bg1"/>
                </a:solidFill>
              </a:rPr>
              <a:t>mangeons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dans</a:t>
            </a:r>
            <a:r>
              <a:rPr lang="en-US" sz="3600" b="1" dirty="0" smtClean="0">
                <a:solidFill>
                  <a:schemeClr val="bg1"/>
                </a:solidFill>
              </a:rPr>
              <a:t> la ___________.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salle à manger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7987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jeune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4276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2613750"/>
            <a:ext cx="624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Je </a:t>
            </a:r>
            <a:r>
              <a:rPr lang="en-US" sz="3600" b="1" dirty="0" err="1" smtClean="0">
                <a:solidFill>
                  <a:schemeClr val="bg1"/>
                </a:solidFill>
              </a:rPr>
              <a:t>donne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une</a:t>
            </a:r>
            <a:r>
              <a:rPr lang="en-US" sz="3600" b="1" dirty="0" smtClean="0">
                <a:solidFill>
                  <a:schemeClr val="bg1"/>
                </a:solidFill>
              </a:rPr>
              <a:t> _____ pour </a:t>
            </a:r>
            <a:r>
              <a:rPr lang="en-US" sz="3600" b="1" dirty="0" err="1" smtClean="0">
                <a:solidFill>
                  <a:schemeClr val="bg1"/>
                </a:solidFill>
              </a:rPr>
              <a:t>mon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anniversaire</a:t>
            </a:r>
            <a:r>
              <a:rPr lang="en-US" sz="3600" b="1" dirty="0" smtClean="0">
                <a:solidFill>
                  <a:schemeClr val="bg1"/>
                </a:solidFill>
              </a:rPr>
              <a:t> et </a:t>
            </a:r>
            <a:r>
              <a:rPr lang="en-US" sz="3600" b="1" dirty="0" err="1" smtClean="0">
                <a:solidFill>
                  <a:schemeClr val="bg1"/>
                </a:solidFill>
              </a:rPr>
              <a:t>mes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copains</a:t>
            </a:r>
            <a:r>
              <a:rPr lang="en-US" sz="3600" b="1" dirty="0" smtClean="0">
                <a:solidFill>
                  <a:schemeClr val="bg1"/>
                </a:solidFill>
              </a:rPr>
              <a:t> me </a:t>
            </a:r>
            <a:r>
              <a:rPr lang="en-US" sz="3600" b="1" dirty="0" err="1" smtClean="0">
                <a:solidFill>
                  <a:schemeClr val="bg1"/>
                </a:solidFill>
              </a:rPr>
              <a:t>donnent</a:t>
            </a:r>
            <a:r>
              <a:rPr lang="en-US" sz="3600" b="1" dirty="0" smtClean="0">
                <a:solidFill>
                  <a:schemeClr val="bg1"/>
                </a:solidFill>
              </a:rPr>
              <a:t> des _______.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20040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fête, </a:t>
            </a:r>
            <a:r>
              <a:rPr lang="en-US" sz="3600" b="1" dirty="0" err="1" smtClean="0">
                <a:solidFill>
                  <a:schemeClr val="bg1"/>
                </a:solidFill>
              </a:rPr>
              <a:t>cadeaux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47800" y="316774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Je </a:t>
            </a:r>
            <a:r>
              <a:rPr lang="en-US" sz="3600" b="1" dirty="0" err="1" smtClean="0">
                <a:solidFill>
                  <a:schemeClr val="bg1"/>
                </a:solidFill>
              </a:rPr>
              <a:t>voudrais</a:t>
            </a:r>
            <a:r>
              <a:rPr lang="en-US" sz="3600" b="1" dirty="0" smtClean="0">
                <a:solidFill>
                  <a:schemeClr val="bg1"/>
                </a:solidFill>
              </a:rPr>
              <a:t> ______ eau.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de l’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397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447800" y="316616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Tu</a:t>
            </a:r>
            <a:r>
              <a:rPr lang="en-US" sz="3600" b="1" dirty="0" smtClean="0">
                <a:solidFill>
                  <a:schemeClr val="bg1"/>
                </a:solidFill>
              </a:rPr>
              <a:t> as _____ café?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du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601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2890749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Elle ne mange pas ____ </a:t>
            </a:r>
            <a:r>
              <a:rPr lang="en-US" sz="3600" b="1" dirty="0" err="1" smtClean="0">
                <a:solidFill>
                  <a:schemeClr val="bg1"/>
                </a:solidFill>
              </a:rPr>
              <a:t>viande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de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806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2612162"/>
            <a:ext cx="624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Je </a:t>
            </a:r>
            <a:r>
              <a:rPr lang="en-US" sz="3600" b="1" dirty="0" err="1" smtClean="0">
                <a:solidFill>
                  <a:schemeClr val="bg1"/>
                </a:solidFill>
              </a:rPr>
              <a:t>n’aime</a:t>
            </a:r>
            <a:r>
              <a:rPr lang="en-US" sz="3600" b="1" dirty="0" smtClean="0">
                <a:solidFill>
                  <a:schemeClr val="bg1"/>
                </a:solidFill>
              </a:rPr>
              <a:t> pas beaucoup _____ </a:t>
            </a:r>
            <a:r>
              <a:rPr lang="en-US" sz="3600" b="1" dirty="0" err="1" smtClean="0">
                <a:solidFill>
                  <a:schemeClr val="bg1"/>
                </a:solidFill>
              </a:rPr>
              <a:t>viande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mais</a:t>
            </a:r>
            <a:r>
              <a:rPr lang="en-US" sz="3600" b="1" dirty="0" smtClean="0">
                <a:solidFill>
                  <a:schemeClr val="bg1"/>
                </a:solidFill>
              </a:rPr>
              <a:t> je mange _____ </a:t>
            </a:r>
            <a:r>
              <a:rPr lang="en-US" sz="3600" b="1" dirty="0" err="1" smtClean="0">
                <a:solidFill>
                  <a:schemeClr val="bg1"/>
                </a:solidFill>
              </a:rPr>
              <a:t>crevettes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de, des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011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2613750"/>
            <a:ext cx="624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Which does not belong?</a:t>
            </a:r>
          </a:p>
          <a:p>
            <a:r>
              <a:rPr lang="en-US" sz="3600" b="1" i="1" dirty="0" smtClean="0">
                <a:solidFill>
                  <a:schemeClr val="bg1"/>
                </a:solidFill>
              </a:rPr>
              <a:t>pain </a:t>
            </a:r>
            <a:r>
              <a:rPr lang="en-US" sz="3600" b="1" i="1" dirty="0" err="1" smtClean="0">
                <a:solidFill>
                  <a:schemeClr val="bg1"/>
                </a:solidFill>
              </a:rPr>
              <a:t>complet</a:t>
            </a:r>
            <a:r>
              <a:rPr lang="en-US" sz="3600" b="1" i="1" dirty="0" smtClean="0">
                <a:solidFill>
                  <a:schemeClr val="bg1"/>
                </a:solidFill>
              </a:rPr>
              <a:t>, baguette, </a:t>
            </a:r>
            <a:r>
              <a:rPr lang="en-US" sz="3600" b="1" i="1" dirty="0" err="1" smtClean="0">
                <a:solidFill>
                  <a:schemeClr val="bg1"/>
                </a:solidFill>
              </a:rPr>
              <a:t>poisson</a:t>
            </a:r>
            <a:endParaRPr lang="en-US" sz="3600" i="1" dirty="0" smtClean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2890748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J’aime ____ salade, mais je ne mange jamais _____ épinards.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la, d’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216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2337545"/>
            <a:ext cx="6248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Elles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peuvent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mais</a:t>
            </a:r>
            <a:r>
              <a:rPr lang="en-US" sz="4800" b="1" dirty="0" smtClean="0">
                <a:solidFill>
                  <a:schemeClr val="bg1"/>
                </a:solidFill>
              </a:rPr>
              <a:t>, </a:t>
            </a:r>
            <a:r>
              <a:rPr lang="en-US" sz="4800" b="1" dirty="0" err="1" smtClean="0">
                <a:solidFill>
                  <a:schemeClr val="bg1"/>
                </a:solidFill>
              </a:rPr>
              <a:t>elles</a:t>
            </a:r>
            <a:r>
              <a:rPr lang="en-US" sz="4800" b="1" dirty="0" smtClean="0">
                <a:solidFill>
                  <a:schemeClr val="bg1"/>
                </a:solidFill>
              </a:rPr>
              <a:t> ne ______ pas </a:t>
            </a:r>
            <a:r>
              <a:rPr lang="en-US" sz="4800" b="1" dirty="0" err="1" smtClean="0">
                <a:solidFill>
                  <a:schemeClr val="bg1"/>
                </a:solidFill>
              </a:rPr>
              <a:t>travailler</a:t>
            </a:r>
            <a:r>
              <a:rPr lang="en-US" sz="4800" b="1" dirty="0" smtClean="0">
                <a:solidFill>
                  <a:schemeClr val="bg1"/>
                </a:solidFill>
              </a:rPr>
              <a:t>.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veulent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9421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2893923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Si </a:t>
            </a:r>
            <a:r>
              <a:rPr lang="en-US" sz="3600" b="1" dirty="0" err="1" smtClean="0">
                <a:solidFill>
                  <a:schemeClr val="bg1"/>
                </a:solidFill>
              </a:rPr>
              <a:t>vous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voulez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vous</a:t>
            </a:r>
            <a:r>
              <a:rPr lang="en-US" sz="3600" b="1" dirty="0" smtClean="0">
                <a:solidFill>
                  <a:schemeClr val="bg1"/>
                </a:solidFill>
              </a:rPr>
              <a:t> _______ faire des sandwiches.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pouvez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625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2890748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Qu’est-ce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que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tu</a:t>
            </a:r>
            <a:r>
              <a:rPr lang="en-US" sz="3600" b="1" dirty="0" smtClean="0">
                <a:solidFill>
                  <a:schemeClr val="bg1"/>
                </a:solidFill>
              </a:rPr>
              <a:t> _____ </a:t>
            </a:r>
            <a:r>
              <a:rPr lang="en-US" sz="3600" b="1" dirty="0" err="1" smtClean="0">
                <a:solidFill>
                  <a:schemeClr val="bg1"/>
                </a:solidFill>
              </a:rPr>
              <a:t>comme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boisson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prends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830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698314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J’_______ le français à l’école.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apprends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035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4210" y="3198168"/>
            <a:ext cx="25955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Un </a:t>
            </a:r>
            <a:r>
              <a:rPr lang="en-US" sz="4000" b="1" dirty="0" err="1" smtClean="0">
                <a:solidFill>
                  <a:schemeClr val="bg1"/>
                </a:solidFill>
              </a:rPr>
              <a:t>poisson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447800" y="2889161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Nous </a:t>
            </a:r>
            <a:r>
              <a:rPr lang="en-US" sz="3600" b="1" dirty="0" err="1" smtClean="0">
                <a:solidFill>
                  <a:schemeClr val="bg1"/>
                </a:solidFill>
              </a:rPr>
              <a:t>avons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faim</a:t>
            </a:r>
            <a:r>
              <a:rPr lang="en-US" sz="3600" b="1" dirty="0" smtClean="0">
                <a:solidFill>
                  <a:schemeClr val="bg1"/>
                </a:solidFill>
              </a:rPr>
              <a:t>.  Nous ne _______ pas manger!!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13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pouvons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ou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voulons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240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82883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Pour les </a:t>
            </a:r>
            <a:r>
              <a:rPr lang="en-US" sz="3200" b="1" dirty="0" err="1" smtClean="0">
                <a:solidFill>
                  <a:schemeClr val="bg1"/>
                </a:solidFill>
              </a:rPr>
              <a:t>pantalons</a:t>
            </a:r>
            <a:r>
              <a:rPr lang="en-US" sz="3200" b="1" dirty="0" smtClean="0">
                <a:solidFill>
                  <a:schemeClr val="bg1"/>
                </a:solidFill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</a:rPr>
              <a:t>vous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faites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quelle</a:t>
            </a:r>
            <a:r>
              <a:rPr lang="en-US" sz="3200" b="1" dirty="0" smtClean="0">
                <a:solidFill>
                  <a:schemeClr val="bg1"/>
                </a:solidFill>
              </a:rPr>
              <a:t> ________?</a:t>
            </a: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Je </a:t>
            </a:r>
            <a:r>
              <a:rPr lang="en-US" sz="3200" b="1" i="1" dirty="0" err="1" smtClean="0">
                <a:solidFill>
                  <a:schemeClr val="bg1"/>
                </a:solidFill>
              </a:rPr>
              <a:t>fais</a:t>
            </a:r>
            <a:r>
              <a:rPr lang="en-US" sz="3200" b="1" i="1" dirty="0" smtClean="0">
                <a:solidFill>
                  <a:schemeClr val="bg1"/>
                </a:solidFill>
              </a:rPr>
              <a:t> du 35.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28194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taille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2286000"/>
            <a:ext cx="67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On achète des robes au _________ de vêtements pour les femmes.</a:t>
            </a:r>
            <a:endParaRPr lang="fr-FR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rayon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939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329</Words>
  <Application>Microsoft Office PowerPoint</Application>
  <PresentationFormat>On-screen Show (4:3)</PresentationFormat>
  <Paragraphs>86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Times New Roman</vt:lpstr>
      <vt:lpstr>Garamond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Hardin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Eleanor M. Savko</dc:creator>
  <cp:lastModifiedBy>cyoung</cp:lastModifiedBy>
  <cp:revision>34</cp:revision>
  <dcterms:created xsi:type="dcterms:W3CDTF">1998-08-19T17:45:48Z</dcterms:created>
  <dcterms:modified xsi:type="dcterms:W3CDTF">2010-09-29T13:33:22Z</dcterms:modified>
</cp:coreProperties>
</file>